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64" r:id="rId5"/>
    <p:sldId id="263" r:id="rId6"/>
    <p:sldId id="260" r:id="rId7"/>
    <p:sldId id="268" r:id="rId8"/>
    <p:sldId id="261" r:id="rId9"/>
    <p:sldId id="272" r:id="rId10"/>
    <p:sldId id="262" r:id="rId11"/>
    <p:sldId id="278" r:id="rId12"/>
    <p:sldId id="287" r:id="rId13"/>
    <p:sldId id="284" r:id="rId14"/>
    <p:sldId id="286" r:id="rId15"/>
    <p:sldId id="288" r:id="rId16"/>
    <p:sldId id="290" r:id="rId17"/>
    <p:sldId id="282" r:id="rId18"/>
  </p:sldIdLst>
  <p:sldSz cx="12192000" cy="6858000"/>
  <p:notesSz cx="6858000" cy="9144000"/>
  <p:embeddedFontLst>
    <p:embeddedFont>
      <p:font typeface="Gen Jyuu Gothic LP Bold" panose="020B0602020203020207" pitchFamily="34" charset="-128"/>
      <p:bold r:id="rId20"/>
    </p:embeddedFont>
    <p:embeddedFont>
      <p:font typeface="Gen Jyuu Gothic LP Medium" panose="020B0402020203020207" pitchFamily="34" charset="-128"/>
      <p:regular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EC"/>
    <a:srgbClr val="294F73"/>
    <a:srgbClr val="262626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18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176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73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857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384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48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937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731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4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98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93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277869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48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餐點視覺檢測系統</a:t>
            </a:r>
            <a:endParaRPr lang="zh-CN" altLang="en-US" sz="48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1557" y="3851489"/>
            <a:ext cx="4703398" cy="105413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defTabSz="685800" eaLnBrk="0" hangingPunct="0"/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組員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:</a:t>
            </a: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0524032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吳心珮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0524037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邱睿揚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0524056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羅維琪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399" y="2976527"/>
            <a:ext cx="7280706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FOOD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VISION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DETECTION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SYSTEM</a:t>
            </a:r>
            <a:endParaRPr lang="en-US" altLang="zh-CN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8" name="TextBox 120"/>
          <p:cNvSpPr txBox="1"/>
          <p:nvPr/>
        </p:nvSpPr>
        <p:spPr>
          <a:xfrm>
            <a:off x="4801557" y="3339330"/>
            <a:ext cx="4533262" cy="3745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zh-TW" altLang="en-US" sz="1600" dirty="0">
                <a:solidFill>
                  <a:prstClr val="white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指導老師：朱彥銘教授</a:t>
            </a:r>
            <a:endParaRPr lang="zh-CN" altLang="en-US" sz="1600" dirty="0">
              <a:solidFill>
                <a:prstClr val="white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836680" y="3141357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使用案例圖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818595" y="2085375"/>
            <a:ext cx="2554810" cy="1199156"/>
            <a:chOff x="9226008" y="-1169675"/>
            <a:chExt cx="164780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9226008" y="-1169675"/>
              <a:ext cx="767829" cy="773433"/>
            </a:xfrm>
            <a:custGeom>
              <a:avLst/>
              <a:gdLst/>
              <a:ahLst/>
              <a:cxnLst/>
              <a:rect l="l" t="t" r="r" b="b"/>
              <a:pathLst>
                <a:path w="767829" h="773433">
                  <a:moveTo>
                    <a:pt x="383186" y="0"/>
                  </a:moveTo>
                  <a:cubicBezTo>
                    <a:pt x="499323" y="52"/>
                    <a:pt x="592033" y="46540"/>
                    <a:pt x="661316" y="139464"/>
                  </a:cubicBezTo>
                  <a:cubicBezTo>
                    <a:pt x="730599" y="232388"/>
                    <a:pt x="766103" y="371436"/>
                    <a:pt x="767829" y="556608"/>
                  </a:cubicBezTo>
                  <a:cubicBezTo>
                    <a:pt x="767397" y="603342"/>
                    <a:pt x="764855" y="647227"/>
                    <a:pt x="760201" y="688263"/>
                  </a:cubicBezTo>
                  <a:lnTo>
                    <a:pt x="745113" y="773433"/>
                  </a:lnTo>
                  <a:lnTo>
                    <a:pt x="506019" y="773433"/>
                  </a:lnTo>
                  <a:lnTo>
                    <a:pt x="512259" y="739730"/>
                  </a:lnTo>
                  <a:cubicBezTo>
                    <a:pt x="519317" y="691261"/>
                    <a:pt x="522957" y="630221"/>
                    <a:pt x="523180" y="556608"/>
                  </a:cubicBezTo>
                  <a:cubicBezTo>
                    <a:pt x="522883" y="459043"/>
                    <a:pt x="516510" y="384341"/>
                    <a:pt x="504061" y="332502"/>
                  </a:cubicBezTo>
                  <a:cubicBezTo>
                    <a:pt x="491611" y="280663"/>
                    <a:pt x="474868" y="245264"/>
                    <a:pt x="453831" y="226305"/>
                  </a:cubicBezTo>
                  <a:cubicBezTo>
                    <a:pt x="432794" y="207345"/>
                    <a:pt x="409245" y="198400"/>
                    <a:pt x="383186" y="199471"/>
                  </a:cubicBezTo>
                  <a:cubicBezTo>
                    <a:pt x="357143" y="198400"/>
                    <a:pt x="333721" y="207345"/>
                    <a:pt x="312918" y="226305"/>
                  </a:cubicBezTo>
                  <a:cubicBezTo>
                    <a:pt x="292115" y="245264"/>
                    <a:pt x="275606" y="280663"/>
                    <a:pt x="263391" y="332502"/>
                  </a:cubicBezTo>
                  <a:cubicBezTo>
                    <a:pt x="251175" y="384341"/>
                    <a:pt x="244928" y="459043"/>
                    <a:pt x="244649" y="556608"/>
                  </a:cubicBezTo>
                  <a:cubicBezTo>
                    <a:pt x="244858" y="630221"/>
                    <a:pt x="248425" y="691261"/>
                    <a:pt x="255348" y="739730"/>
                  </a:cubicBezTo>
                  <a:lnTo>
                    <a:pt x="261470" y="773433"/>
                  </a:lnTo>
                  <a:lnTo>
                    <a:pt x="22526" y="773433"/>
                  </a:lnTo>
                  <a:lnTo>
                    <a:pt x="7548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5" y="370162"/>
                    <a:pt x="36926" y="230750"/>
                    <a:pt x="105784" y="138372"/>
                  </a:cubicBezTo>
                  <a:cubicBezTo>
                    <a:pt x="174642" y="45994"/>
                    <a:pt x="267109" y="-130"/>
                    <a:pt x="3831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0056434" y="-1149273"/>
              <a:ext cx="817377" cy="753031"/>
            </a:xfrm>
            <a:custGeom>
              <a:avLst/>
              <a:gdLst/>
              <a:ahLst/>
              <a:cxnLst/>
              <a:rect l="l" t="t" r="r" b="b"/>
              <a:pathLst>
                <a:path w="817377" h="753031">
                  <a:moveTo>
                    <a:pt x="377447" y="0"/>
                  </a:moveTo>
                  <a:lnTo>
                    <a:pt x="696419" y="0"/>
                  </a:lnTo>
                  <a:lnTo>
                    <a:pt x="696419" y="616449"/>
                  </a:lnTo>
                  <a:lnTo>
                    <a:pt x="817377" y="616449"/>
                  </a:lnTo>
                  <a:lnTo>
                    <a:pt x="817377" y="753031"/>
                  </a:lnTo>
                  <a:lnTo>
                    <a:pt x="0" y="753031"/>
                  </a:lnTo>
                  <a:lnTo>
                    <a:pt x="0" y="633922"/>
                  </a:lnTo>
                  <a:lnTo>
                    <a:pt x="377447" y="0"/>
                  </a:lnTo>
                  <a:close/>
                  <a:moveTo>
                    <a:pt x="459054" y="216960"/>
                  </a:moveTo>
                  <a:cubicBezTo>
                    <a:pt x="445211" y="247638"/>
                    <a:pt x="431003" y="278499"/>
                    <a:pt x="416430" y="309542"/>
                  </a:cubicBezTo>
                  <a:cubicBezTo>
                    <a:pt x="401858" y="340585"/>
                    <a:pt x="386920" y="371445"/>
                    <a:pt x="371618" y="402124"/>
                  </a:cubicBezTo>
                  <a:lnTo>
                    <a:pt x="247745" y="616449"/>
                  </a:lnTo>
                  <a:lnTo>
                    <a:pt x="454686" y="616449"/>
                  </a:lnTo>
                  <a:lnTo>
                    <a:pt x="454686" y="457528"/>
                  </a:lnTo>
                  <a:cubicBezTo>
                    <a:pt x="454928" y="421807"/>
                    <a:pt x="456263" y="381712"/>
                    <a:pt x="458690" y="337244"/>
                  </a:cubicBezTo>
                  <a:cubicBezTo>
                    <a:pt x="461117" y="292775"/>
                    <a:pt x="463180" y="252680"/>
                    <a:pt x="464879" y="216960"/>
                  </a:cubicBezTo>
                  <a:lnTo>
                    <a:pt x="459054" y="2169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94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C5AB5BA-E0CC-7444-82D4-A4D87CDC0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1" t="34341" r="17500" b="10584"/>
          <a:stretch/>
        </p:blipFill>
        <p:spPr>
          <a:xfrm>
            <a:off x="1298713" y="495586"/>
            <a:ext cx="9581322" cy="61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9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63265"/>
              </p:ext>
            </p:extLst>
          </p:nvPr>
        </p:nvGraphicFramePr>
        <p:xfrm>
          <a:off x="1383982" y="1170839"/>
          <a:ext cx="8649479" cy="527983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77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5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5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使用案例名稱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00" b="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餐點檢測</a:t>
                      </a:r>
                      <a:endParaRPr lang="zh-TW" sz="1600" b="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使用案例描述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對餐點進行餐點檢測</a:t>
                      </a:r>
                      <a:endParaRPr 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主要參與者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檢測人員</a:t>
                      </a:r>
                      <a:endParaRPr 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前置條件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內場人員將餐點製作完畢</a:t>
                      </a:r>
                      <a:endParaRPr 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後置條件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改變螢幕顯示之訂單資訊</a:t>
                      </a:r>
                      <a:endParaRPr 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69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主要成功情節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參與者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系統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554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等待餐點製作完畢</a:t>
                      </a:r>
                      <a:endParaRPr lang="en-US" alt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  <a:p>
                      <a:pPr marL="228600" lvl="0" indent="-2286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將製作完之餐點推送至檢測區</a:t>
                      </a:r>
                      <a:endParaRPr lang="en-US" alt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  <a:p>
                      <a:pPr marL="228600" lvl="0" indent="-2286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確認餐點資訊</a:t>
                      </a:r>
                      <a:endParaRPr lang="en-US" alt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  <a:p>
                      <a:pPr marL="228600" lvl="0" indent="-2286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餐點錯誤告知內場人員</a:t>
                      </a:r>
                      <a:endParaRPr lang="en-US" alt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  <a:p>
                      <a:pPr marL="228600" lvl="0" indent="-22860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餐點正確交付餐點</a:t>
                      </a:r>
                      <a:endParaRPr 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接收訂單資訊並螢幕顯示</a:t>
                      </a:r>
                      <a:endParaRPr lang="en-US" alt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  <a:p>
                      <a:pPr marL="228600" lvl="0" indent="-2286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接收檢測區上之餐點影像</a:t>
                      </a:r>
                      <a:endParaRPr lang="en-US" alt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  <a:p>
                      <a:pPr marL="228600" lvl="0" indent="-2286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檢測餐點</a:t>
                      </a:r>
                      <a:endParaRPr lang="en-US" alt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  <a:p>
                      <a:pPr marL="228600" lvl="0" indent="-2286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連動螢幕顯示訂單現況</a:t>
                      </a:r>
                      <a:endParaRPr lang="en-US" alt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9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例外情節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若</a:t>
                      </a: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無啟動檢測所需之攝像頭，將無法成功對餐點進行檢測，並由螢幕顯示需開啟攝像頭之訊息</a:t>
                      </a:r>
                      <a:endParaRPr 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其他需求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Gen Jyuu Gothic LP Medium" panose="020B0402020203020207" pitchFamily="34" charset="-120"/>
                          <a:ea typeface="Gen Jyuu Gothic LP Medium" panose="020B0402020203020207" pitchFamily="34" charset="-120"/>
                          <a:cs typeface="Gen Jyuu Gothic LP Medium" panose="020B0402020203020207" pitchFamily="34" charset="-120"/>
                        </a:rPr>
                        <a:t>無</a:t>
                      </a:r>
                      <a:endParaRPr lang="zh-TW" sz="16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Gen Jyuu Gothic LP Medium" panose="020B0402020203020207" pitchFamily="34" charset="-120"/>
                        <a:ea typeface="Gen Jyuu Gothic LP Medium" panose="020B0402020203020207" pitchFamily="34" charset="-120"/>
                        <a:cs typeface="Gen Jyuu Gothic LP Medium" panose="020B0402020203020207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文本框 2"/>
          <p:cNvSpPr txBox="1"/>
          <p:nvPr/>
        </p:nvSpPr>
        <p:spPr>
          <a:xfrm>
            <a:off x="843830" y="662414"/>
            <a:ext cx="420313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使用案例</a:t>
            </a:r>
            <a:endParaRPr lang="zh-CN" altLang="en-US" sz="24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067515" y="3133040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系統畫面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 15"/>
          <p:cNvSpPr/>
          <p:nvPr/>
        </p:nvSpPr>
        <p:spPr>
          <a:xfrm>
            <a:off x="4818592" y="2085375"/>
            <a:ext cx="1190468" cy="1199156"/>
          </a:xfrm>
          <a:custGeom>
            <a:avLst/>
            <a:gdLst/>
            <a:ahLst/>
            <a:cxnLst/>
            <a:rect l="l" t="t" r="r" b="b"/>
            <a:pathLst>
              <a:path w="767829" h="773433">
                <a:moveTo>
                  <a:pt x="383186" y="0"/>
                </a:moveTo>
                <a:cubicBezTo>
                  <a:pt x="499323" y="52"/>
                  <a:pt x="592033" y="46540"/>
                  <a:pt x="661316" y="139464"/>
                </a:cubicBezTo>
                <a:cubicBezTo>
                  <a:pt x="730599" y="232388"/>
                  <a:pt x="766103" y="371436"/>
                  <a:pt x="767829" y="556608"/>
                </a:cubicBezTo>
                <a:cubicBezTo>
                  <a:pt x="767397" y="603342"/>
                  <a:pt x="764855" y="647227"/>
                  <a:pt x="760201" y="688263"/>
                </a:cubicBezTo>
                <a:lnTo>
                  <a:pt x="745113" y="773433"/>
                </a:lnTo>
                <a:lnTo>
                  <a:pt x="506019" y="773433"/>
                </a:lnTo>
                <a:lnTo>
                  <a:pt x="512259" y="739730"/>
                </a:lnTo>
                <a:cubicBezTo>
                  <a:pt x="519317" y="691261"/>
                  <a:pt x="522957" y="630221"/>
                  <a:pt x="523180" y="556608"/>
                </a:cubicBezTo>
                <a:cubicBezTo>
                  <a:pt x="522883" y="459043"/>
                  <a:pt x="516510" y="384341"/>
                  <a:pt x="504061" y="332502"/>
                </a:cubicBezTo>
                <a:cubicBezTo>
                  <a:pt x="491611" y="280663"/>
                  <a:pt x="474868" y="245264"/>
                  <a:pt x="453831" y="226305"/>
                </a:cubicBezTo>
                <a:cubicBezTo>
                  <a:pt x="432794" y="207345"/>
                  <a:pt x="409245" y="198400"/>
                  <a:pt x="383186" y="199471"/>
                </a:cubicBezTo>
                <a:cubicBezTo>
                  <a:pt x="357143" y="198400"/>
                  <a:pt x="333721" y="207345"/>
                  <a:pt x="312918" y="226305"/>
                </a:cubicBezTo>
                <a:cubicBezTo>
                  <a:pt x="292115" y="245264"/>
                  <a:pt x="275606" y="280663"/>
                  <a:pt x="263391" y="332502"/>
                </a:cubicBezTo>
                <a:cubicBezTo>
                  <a:pt x="251175" y="384341"/>
                  <a:pt x="244928" y="459043"/>
                  <a:pt x="244649" y="556608"/>
                </a:cubicBezTo>
                <a:cubicBezTo>
                  <a:pt x="244858" y="630221"/>
                  <a:pt x="248425" y="691261"/>
                  <a:pt x="255348" y="739730"/>
                </a:cubicBezTo>
                <a:lnTo>
                  <a:pt x="261470" y="773433"/>
                </a:lnTo>
                <a:lnTo>
                  <a:pt x="22526" y="773433"/>
                </a:lnTo>
                <a:lnTo>
                  <a:pt x="7548" y="688263"/>
                </a:lnTo>
                <a:cubicBezTo>
                  <a:pt x="2932" y="647227"/>
                  <a:pt x="416" y="603342"/>
                  <a:pt x="0" y="556608"/>
                </a:cubicBezTo>
                <a:cubicBezTo>
                  <a:pt x="1665" y="370162"/>
                  <a:pt x="36926" y="230750"/>
                  <a:pt x="105784" y="138372"/>
                </a:cubicBezTo>
                <a:cubicBezTo>
                  <a:pt x="174642" y="45994"/>
                  <a:pt x="267109" y="-130"/>
                  <a:pt x="38318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3"/>
          <a:stretch/>
        </p:blipFill>
        <p:spPr>
          <a:xfrm>
            <a:off x="4394732" y="788928"/>
            <a:ext cx="4749196" cy="24945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231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圖片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2" y="992845"/>
            <a:ext cx="10058400" cy="55147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416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836683" y="3133040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系統活動圖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 15"/>
          <p:cNvSpPr/>
          <p:nvPr/>
        </p:nvSpPr>
        <p:spPr>
          <a:xfrm>
            <a:off x="4818592" y="2085375"/>
            <a:ext cx="1190468" cy="1199156"/>
          </a:xfrm>
          <a:custGeom>
            <a:avLst/>
            <a:gdLst/>
            <a:ahLst/>
            <a:cxnLst/>
            <a:rect l="l" t="t" r="r" b="b"/>
            <a:pathLst>
              <a:path w="767829" h="773433">
                <a:moveTo>
                  <a:pt x="383186" y="0"/>
                </a:moveTo>
                <a:cubicBezTo>
                  <a:pt x="499323" y="52"/>
                  <a:pt x="592033" y="46540"/>
                  <a:pt x="661316" y="139464"/>
                </a:cubicBezTo>
                <a:cubicBezTo>
                  <a:pt x="730599" y="232388"/>
                  <a:pt x="766103" y="371436"/>
                  <a:pt x="767829" y="556608"/>
                </a:cubicBezTo>
                <a:cubicBezTo>
                  <a:pt x="767397" y="603342"/>
                  <a:pt x="764855" y="647227"/>
                  <a:pt x="760201" y="688263"/>
                </a:cubicBezTo>
                <a:lnTo>
                  <a:pt x="745113" y="773433"/>
                </a:lnTo>
                <a:lnTo>
                  <a:pt x="506019" y="773433"/>
                </a:lnTo>
                <a:lnTo>
                  <a:pt x="512259" y="739730"/>
                </a:lnTo>
                <a:cubicBezTo>
                  <a:pt x="519317" y="691261"/>
                  <a:pt x="522957" y="630221"/>
                  <a:pt x="523180" y="556608"/>
                </a:cubicBezTo>
                <a:cubicBezTo>
                  <a:pt x="522883" y="459043"/>
                  <a:pt x="516510" y="384341"/>
                  <a:pt x="504061" y="332502"/>
                </a:cubicBezTo>
                <a:cubicBezTo>
                  <a:pt x="491611" y="280663"/>
                  <a:pt x="474868" y="245264"/>
                  <a:pt x="453831" y="226305"/>
                </a:cubicBezTo>
                <a:cubicBezTo>
                  <a:pt x="432794" y="207345"/>
                  <a:pt x="409245" y="198400"/>
                  <a:pt x="383186" y="199471"/>
                </a:cubicBezTo>
                <a:cubicBezTo>
                  <a:pt x="357143" y="198400"/>
                  <a:pt x="333721" y="207345"/>
                  <a:pt x="312918" y="226305"/>
                </a:cubicBezTo>
                <a:cubicBezTo>
                  <a:pt x="292115" y="245264"/>
                  <a:pt x="275606" y="280663"/>
                  <a:pt x="263391" y="332502"/>
                </a:cubicBezTo>
                <a:cubicBezTo>
                  <a:pt x="251175" y="384341"/>
                  <a:pt x="244928" y="459043"/>
                  <a:pt x="244649" y="556608"/>
                </a:cubicBezTo>
                <a:cubicBezTo>
                  <a:pt x="244858" y="630221"/>
                  <a:pt x="248425" y="691261"/>
                  <a:pt x="255348" y="739730"/>
                </a:cubicBezTo>
                <a:lnTo>
                  <a:pt x="261470" y="773433"/>
                </a:lnTo>
                <a:lnTo>
                  <a:pt x="22526" y="773433"/>
                </a:lnTo>
                <a:lnTo>
                  <a:pt x="7548" y="688263"/>
                </a:lnTo>
                <a:cubicBezTo>
                  <a:pt x="2932" y="647227"/>
                  <a:pt x="416" y="603342"/>
                  <a:pt x="0" y="556608"/>
                </a:cubicBezTo>
                <a:cubicBezTo>
                  <a:pt x="1665" y="370162"/>
                  <a:pt x="36926" y="230750"/>
                  <a:pt x="105784" y="138372"/>
                </a:cubicBezTo>
                <a:cubicBezTo>
                  <a:pt x="174642" y="45994"/>
                  <a:pt x="267109" y="-130"/>
                  <a:pt x="38318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7" t="23255" r="34429" b="53320"/>
          <a:stretch/>
        </p:blipFill>
        <p:spPr>
          <a:xfrm>
            <a:off x="5950870" y="1717017"/>
            <a:ext cx="1671902" cy="156651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948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/>
          <p:nvPr/>
        </p:nvSpPr>
        <p:spPr>
          <a:xfrm>
            <a:off x="0" y="1562947"/>
            <a:ext cx="12192000" cy="5852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2838" y="1641334"/>
            <a:ext cx="6509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顧客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895463" y="1641334"/>
            <a:ext cx="11159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點餐人員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931911" y="1686675"/>
            <a:ext cx="11159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內場人員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114466" y="1710319"/>
            <a:ext cx="11374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外場人員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85456" y="2445706"/>
            <a:ext cx="650990" cy="369332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點餐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518910" y="2380410"/>
            <a:ext cx="2278466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確認餐點是否有存貨</a:t>
            </a:r>
            <a:endParaRPr lang="en-US" altLang="zh-TW" dirty="0"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及餐點是否正確</a:t>
            </a:r>
          </a:p>
        </p:txBody>
      </p:sp>
      <p:sp>
        <p:nvSpPr>
          <p:cNvPr id="12" name="橢圓 11"/>
          <p:cNvSpPr/>
          <p:nvPr/>
        </p:nvSpPr>
        <p:spPr>
          <a:xfrm>
            <a:off x="533562" y="856365"/>
            <a:ext cx="401887" cy="357447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prstClr val="white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cxnSp>
        <p:nvCxnSpPr>
          <p:cNvPr id="14" name="直線單箭頭接點 13"/>
          <p:cNvCxnSpPr>
            <a:stCxn id="12" idx="4"/>
          </p:cNvCxnSpPr>
          <p:nvPr/>
        </p:nvCxnSpPr>
        <p:spPr>
          <a:xfrm flipH="1">
            <a:off x="733068" y="1213812"/>
            <a:ext cx="1438" cy="34913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圖: 決策 14"/>
          <p:cNvSpPr/>
          <p:nvPr/>
        </p:nvSpPr>
        <p:spPr>
          <a:xfrm>
            <a:off x="2240644" y="3359712"/>
            <a:ext cx="340689" cy="621946"/>
          </a:xfrm>
          <a:prstGeom prst="flowChartDecision">
            <a:avLst/>
          </a:prstGeom>
          <a:grp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prstClr val="white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2403927" y="3026741"/>
            <a:ext cx="1" cy="32375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532773" y="4302435"/>
            <a:ext cx="41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否</a:t>
            </a: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2403926" y="3981674"/>
            <a:ext cx="0" cy="77308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288077" y="4807863"/>
            <a:ext cx="2743459" cy="369332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重新詢問消費者餐點內容</a:t>
            </a:r>
          </a:p>
        </p:txBody>
      </p:sp>
      <p:cxnSp>
        <p:nvCxnSpPr>
          <p:cNvPr id="23" name="直線單箭頭接點 22"/>
          <p:cNvCxnSpPr>
            <a:cxnSpLocks/>
            <a:stCxn id="15" idx="3"/>
          </p:cNvCxnSpPr>
          <p:nvPr/>
        </p:nvCxnSpPr>
        <p:spPr>
          <a:xfrm>
            <a:off x="2581333" y="3670685"/>
            <a:ext cx="1822194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3561329" y="3261267"/>
            <a:ext cx="41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是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4481644" y="3427675"/>
            <a:ext cx="1115983" cy="369332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製作餐點</a:t>
            </a: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5720704" y="3612341"/>
            <a:ext cx="88198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6803399" y="3029261"/>
            <a:ext cx="1813472" cy="923330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將餐點推送至</a:t>
            </a:r>
            <a:endParaRPr lang="en-US" altLang="zh-TW" dirty="0"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檢測區進行檢測</a:t>
            </a:r>
            <a:endParaRPr lang="en-US" altLang="zh-TW" dirty="0"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是否有缺少餐點</a:t>
            </a:r>
          </a:p>
        </p:txBody>
      </p:sp>
      <p:cxnSp>
        <p:nvCxnSpPr>
          <p:cNvPr id="30" name="直線單箭頭接點 29"/>
          <p:cNvCxnSpPr/>
          <p:nvPr/>
        </p:nvCxnSpPr>
        <p:spPr>
          <a:xfrm>
            <a:off x="7436269" y="4022556"/>
            <a:ext cx="10024" cy="27987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流程圖: 決策 30"/>
          <p:cNvSpPr/>
          <p:nvPr/>
        </p:nvSpPr>
        <p:spPr>
          <a:xfrm>
            <a:off x="7280183" y="4314332"/>
            <a:ext cx="331435" cy="605052"/>
          </a:xfrm>
          <a:prstGeom prst="flowChartDecision">
            <a:avLst/>
          </a:prstGeom>
          <a:grp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prstClr val="white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>
            <a:off x="7446293" y="4909159"/>
            <a:ext cx="0" cy="7135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7667495" y="5272918"/>
            <a:ext cx="65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缺少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6596373" y="5652859"/>
            <a:ext cx="2278466" cy="369332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向內場告知缺少項目</a:t>
            </a: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7667495" y="4555932"/>
            <a:ext cx="144556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8361762" y="4186600"/>
            <a:ext cx="65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完整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9102710" y="4302911"/>
            <a:ext cx="1580975" cy="369332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內用或著外送</a:t>
            </a: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9879808" y="4707333"/>
            <a:ext cx="0" cy="1501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圖: 決策 47"/>
          <p:cNvSpPr/>
          <p:nvPr/>
        </p:nvSpPr>
        <p:spPr>
          <a:xfrm>
            <a:off x="9750961" y="4867724"/>
            <a:ext cx="259552" cy="473826"/>
          </a:xfrm>
          <a:prstGeom prst="flowChartDecision">
            <a:avLst/>
          </a:prstGeom>
          <a:grp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1600" dirty="0">
              <a:solidFill>
                <a:prstClr val="white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cxnSp>
        <p:nvCxnSpPr>
          <p:cNvPr id="51" name="直線單箭頭接點 50"/>
          <p:cNvCxnSpPr>
            <a:stCxn id="48" idx="2"/>
          </p:cNvCxnSpPr>
          <p:nvPr/>
        </p:nvCxnSpPr>
        <p:spPr>
          <a:xfrm flipH="1">
            <a:off x="9879808" y="5341550"/>
            <a:ext cx="929" cy="28113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9973126" y="5341550"/>
            <a:ext cx="65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外送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9008801" y="5657375"/>
            <a:ext cx="2045968" cy="369332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外送人員進行外送</a:t>
            </a:r>
          </a:p>
        </p:txBody>
      </p:sp>
      <p:cxnSp>
        <p:nvCxnSpPr>
          <p:cNvPr id="56" name="直線單箭頭接點 55"/>
          <p:cNvCxnSpPr/>
          <p:nvPr/>
        </p:nvCxnSpPr>
        <p:spPr>
          <a:xfrm>
            <a:off x="10024463" y="5106654"/>
            <a:ext cx="1260728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10406995" y="4737322"/>
            <a:ext cx="65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內用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11259369" y="4834930"/>
            <a:ext cx="650990" cy="369332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出餐</a:t>
            </a:r>
          </a:p>
        </p:txBody>
      </p:sp>
      <p:cxnSp>
        <p:nvCxnSpPr>
          <p:cNvPr id="63" name="直線接點 62"/>
          <p:cNvCxnSpPr/>
          <p:nvPr/>
        </p:nvCxnSpPr>
        <p:spPr>
          <a:xfrm>
            <a:off x="1215977" y="-789709"/>
            <a:ext cx="0" cy="685800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4213177" y="-789709"/>
            <a:ext cx="0" cy="685800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>
            <a:off x="8929111" y="-789709"/>
            <a:ext cx="0" cy="685800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11641637" y="5204262"/>
            <a:ext cx="11620" cy="32195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 flipV="1">
            <a:off x="11040126" y="5753807"/>
            <a:ext cx="423548" cy="35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/>
          <p:cNvSpPr/>
          <p:nvPr/>
        </p:nvSpPr>
        <p:spPr>
          <a:xfrm>
            <a:off x="11517286" y="5642208"/>
            <a:ext cx="315525" cy="311309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prstClr val="white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11485655" y="5608367"/>
            <a:ext cx="378077" cy="373025"/>
          </a:xfrm>
          <a:prstGeom prst="ellipse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prstClr val="white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11812386" y="64257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13</a:t>
            </a:r>
            <a:endParaRPr lang="zh-TW" altLang="en-US" dirty="0"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466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36376" y="2813667"/>
            <a:ext cx="3319244" cy="1230666"/>
            <a:chOff x="4615322" y="2848154"/>
            <a:chExt cx="2935705" cy="1230666"/>
          </a:xfrm>
        </p:grpSpPr>
        <p:sp>
          <p:nvSpPr>
            <p:cNvPr id="6" name="文本框 5"/>
            <p:cNvSpPr txBox="1"/>
            <p:nvPr/>
          </p:nvSpPr>
          <p:spPr>
            <a:xfrm>
              <a:off x="4690779" y="3116413"/>
              <a:ext cx="2784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THANK YOU</a:t>
              </a:r>
              <a:endParaRPr lang="zh-CN" altLang="en-US" sz="40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081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38121" y="-29025"/>
            <a:ext cx="1005403" cy="1052511"/>
            <a:chOff x="7779199" y="970953"/>
            <a:chExt cx="1005403" cy="1052511"/>
          </a:xfrm>
        </p:grpSpPr>
        <p:sp>
          <p:nvSpPr>
            <p:cNvPr id="13" name="矩形 12"/>
            <p:cNvSpPr/>
            <p:nvPr/>
          </p:nvSpPr>
          <p:spPr>
            <a:xfrm>
              <a:off x="7779199" y="1438689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1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專題概述</a:t>
              </a:r>
              <a:endParaRPr lang="en-US" altLang="zh-TW" sz="16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  <a:p>
              <a:pPr>
                <a:defRPr/>
              </a:pPr>
              <a:endParaRPr lang="zh-CN" altLang="en-US" sz="16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60198" y="979699"/>
            <a:ext cx="1826141" cy="800145"/>
            <a:chOff x="7779199" y="2222427"/>
            <a:chExt cx="1826141" cy="800145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矩形 17"/>
            <p:cNvSpPr/>
            <p:nvPr/>
          </p:nvSpPr>
          <p:spPr>
            <a:xfrm>
              <a:off x="7779199" y="2684018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1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利害關係人目標表</a:t>
              </a:r>
              <a:endParaRPr lang="zh-CN" altLang="en-US" sz="16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262417" y="2102147"/>
            <a:ext cx="953249" cy="778585"/>
            <a:chOff x="7779199" y="3473901"/>
            <a:chExt cx="953249" cy="778585"/>
          </a:xfrm>
        </p:grpSpPr>
        <p:grpSp>
          <p:nvGrpSpPr>
            <p:cNvPr id="24" name="组合 23"/>
            <p:cNvGrpSpPr/>
            <p:nvPr/>
          </p:nvGrpSpPr>
          <p:grpSpPr>
            <a:xfrm>
              <a:off x="7789473" y="3473901"/>
              <a:ext cx="942975" cy="523220"/>
              <a:chOff x="6095999" y="3498928"/>
              <a:chExt cx="942975" cy="523220"/>
            </a:xfrm>
          </p:grpSpPr>
          <p:sp>
            <p:nvSpPr>
              <p:cNvPr id="28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矩形 26"/>
            <p:cNvSpPr/>
            <p:nvPr/>
          </p:nvSpPr>
          <p:spPr>
            <a:xfrm>
              <a:off x="7779199" y="3913932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事件表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58507" y="3210468"/>
            <a:ext cx="1210588" cy="802135"/>
            <a:chOff x="7779199" y="4725375"/>
            <a:chExt cx="1210588" cy="802135"/>
          </a:xfrm>
        </p:grpSpPr>
        <p:grpSp>
          <p:nvGrpSpPr>
            <p:cNvPr id="33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37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40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矩形 35"/>
            <p:cNvSpPr/>
            <p:nvPr/>
          </p:nvSpPr>
          <p:spPr>
            <a:xfrm>
              <a:off x="7779199" y="5188956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使用案例圖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93144" y="3529854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</a:rPr>
              <a:t>目錄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grpSp>
        <p:nvGrpSpPr>
          <p:cNvPr id="41" name="组合 31"/>
          <p:cNvGrpSpPr/>
          <p:nvPr/>
        </p:nvGrpSpPr>
        <p:grpSpPr>
          <a:xfrm>
            <a:off x="8248395" y="4438682"/>
            <a:ext cx="1005403" cy="802135"/>
            <a:chOff x="7779199" y="4725375"/>
            <a:chExt cx="1005403" cy="802135"/>
          </a:xfrm>
        </p:grpSpPr>
        <p:grpSp>
          <p:nvGrpSpPr>
            <p:cNvPr id="42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46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47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48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</a:t>
                  </a:r>
                  <a:r>
                    <a:rPr lang="en-US" altLang="zh-TW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5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49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矩形 44"/>
            <p:cNvSpPr/>
            <p:nvPr/>
          </p:nvSpPr>
          <p:spPr>
            <a:xfrm>
              <a:off x="7779199" y="5188956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系統</a:t>
              </a:r>
              <a:r>
                <a:rPr lang="zh-TW" altLang="en-US" sz="1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畫面</a:t>
              </a:r>
              <a:endParaRPr lang="zh-CN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</p:grpSp>
      <p:grpSp>
        <p:nvGrpSpPr>
          <p:cNvPr id="43" name="组合 31"/>
          <p:cNvGrpSpPr/>
          <p:nvPr/>
        </p:nvGrpSpPr>
        <p:grpSpPr>
          <a:xfrm>
            <a:off x="8243969" y="5482049"/>
            <a:ext cx="1210588" cy="802135"/>
            <a:chOff x="7779199" y="4725375"/>
            <a:chExt cx="1210588" cy="802135"/>
          </a:xfrm>
        </p:grpSpPr>
        <p:grpSp>
          <p:nvGrpSpPr>
            <p:cNvPr id="44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51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52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53" name="文本框 38"/>
                <p:cNvSpPr txBox="1"/>
                <p:nvPr/>
              </p:nvSpPr>
              <p:spPr>
                <a:xfrm>
                  <a:off x="6380812" y="2688081"/>
                  <a:ext cx="5373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</a:t>
                  </a:r>
                  <a:r>
                    <a:rPr lang="en-US" altLang="zh-TW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6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54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" name="矩形 49"/>
            <p:cNvSpPr/>
            <p:nvPr/>
          </p:nvSpPr>
          <p:spPr>
            <a:xfrm>
              <a:off x="7779199" y="5188956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系統活動圖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067513" y="314135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專題概述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639210"/>
            <a:chOff x="716110" y="187653"/>
            <a:chExt cx="4203131" cy="639210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3600" b="1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  <a:sym typeface="+mn-lt"/>
                </a:rPr>
                <a:t>前言</a:t>
              </a:r>
              <a:endPara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endParaRPr>
            </a:p>
          </p:txBody>
        </p: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800604" y="826863"/>
              <a:ext cx="849726" cy="0"/>
            </a:xfrm>
            <a:prstGeom prst="line">
              <a:avLst/>
            </a:prstGeom>
            <a:noFill/>
            <a:ln w="571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6" name="文本框 5"/>
          <p:cNvSpPr txBox="1"/>
          <p:nvPr/>
        </p:nvSpPr>
        <p:spPr>
          <a:xfrm>
            <a:off x="5762672" y="1980443"/>
            <a:ext cx="5342260" cy="114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TW" altLang="en-US" sz="2400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現代生活節奏快，外食已經成為大家生活的一大部分。</a:t>
            </a:r>
            <a:endParaRPr lang="en-US" altLang="zh-TW" sz="2400" dirty="0"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62672" y="3608735"/>
            <a:ext cx="5342260" cy="1700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TW" altLang="en-US" sz="2400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偶爾還是會碰上餐點送錯或著少送的情況發生，因為這些餐點確認的動作還是由人工的方式進行。</a:t>
            </a:r>
            <a:endParaRPr lang="en-US" altLang="zh-CN" sz="2400" dirty="0"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" y="1734148"/>
            <a:ext cx="4884075" cy="42873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037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3830" y="662414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  <a:sym typeface="+mn-lt"/>
                </a:rPr>
                <a:t>強化餐點確認之功能</a:t>
              </a:r>
              <a:endParaRPr lang="zh-CN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0" name="圖片 2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8" b="24505"/>
          <a:stretch/>
        </p:blipFill>
        <p:spPr bwMode="auto">
          <a:xfrm>
            <a:off x="843830" y="2236124"/>
            <a:ext cx="10607861" cy="27395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428211" y="46063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42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157011" y="3429248"/>
            <a:ext cx="3877985" cy="1230666"/>
            <a:chOff x="4144185" y="2848154"/>
            <a:chExt cx="387798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144185" y="3141353"/>
              <a:ext cx="3877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利害關係人目標表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913843" y="2085375"/>
            <a:ext cx="2364315" cy="1181317"/>
            <a:chOff x="3804264" y="-1169675"/>
            <a:chExt cx="1547966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428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1920580" y="675001"/>
            <a:ext cx="8020234" cy="570086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920579" y="1339153"/>
            <a:ext cx="2730933" cy="673765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櫃檯人員</a:t>
            </a:r>
          </a:p>
        </p:txBody>
      </p:sp>
      <p:sp>
        <p:nvSpPr>
          <p:cNvPr id="60" name="矩形 59"/>
          <p:cNvSpPr/>
          <p:nvPr/>
        </p:nvSpPr>
        <p:spPr>
          <a:xfrm>
            <a:off x="1920580" y="5434557"/>
            <a:ext cx="2730932" cy="608434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消費者</a:t>
            </a:r>
            <a:endParaRPr lang="zh-CN" altLang="en-US" b="1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62" name="文本框 18"/>
          <p:cNvSpPr txBox="1"/>
          <p:nvPr/>
        </p:nvSpPr>
        <p:spPr>
          <a:xfrm>
            <a:off x="5930697" y="1292352"/>
            <a:ext cx="3713532" cy="8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工作簡單化</a:t>
            </a:r>
            <a:endParaRPr kumimoji="1"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  <a:p>
            <a:pPr marL="285750" indent="-285750" algn="just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降低點餐出錯機率</a:t>
            </a:r>
            <a:endParaRPr kumimoji="1"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sp>
        <p:nvSpPr>
          <p:cNvPr id="65" name="文本框 18"/>
          <p:cNvSpPr txBox="1"/>
          <p:nvPr/>
        </p:nvSpPr>
        <p:spPr>
          <a:xfrm>
            <a:off x="5930697" y="5307319"/>
            <a:ext cx="3713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 algn="just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defRPr>
            </a:lvl1pPr>
          </a:lstStyle>
          <a:p>
            <a:r>
              <a:rPr lang="zh-TW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lt"/>
              </a:rPr>
              <a:t>提升餐點品質</a:t>
            </a:r>
            <a:endParaRPr lang="en-US" altLang="zh-TW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lt"/>
            </a:endParaRPr>
          </a:p>
          <a:p>
            <a:r>
              <a:rPr lang="zh-TW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lt"/>
              </a:rPr>
              <a:t>提升對店家的信心</a:t>
            </a:r>
            <a:endParaRPr lang="en-US" altLang="zh-CN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920580" y="673183"/>
            <a:ext cx="4010117" cy="387297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利害關係人</a:t>
            </a:r>
            <a:endParaRPr lang="zh-CN" altLang="en-US" b="1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930697" y="673183"/>
            <a:ext cx="4010117" cy="387297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目標</a:t>
            </a:r>
            <a:endParaRPr lang="zh-CN" altLang="en-US" b="1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A715AC-B924-FA47-AA0B-9142FA58ABC0}"/>
              </a:ext>
            </a:extLst>
          </p:cNvPr>
          <p:cNvSpPr/>
          <p:nvPr/>
        </p:nvSpPr>
        <p:spPr>
          <a:xfrm>
            <a:off x="1920579" y="2741132"/>
            <a:ext cx="2730933" cy="673765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內場人員</a:t>
            </a:r>
            <a:endParaRPr lang="zh-CN" altLang="en-US" b="1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6AFEAB-2689-EA48-A70D-BAE7A5B9BA78}"/>
              </a:ext>
            </a:extLst>
          </p:cNvPr>
          <p:cNvSpPr/>
          <p:nvPr/>
        </p:nvSpPr>
        <p:spPr>
          <a:xfrm>
            <a:off x="1920579" y="4143111"/>
            <a:ext cx="2730933" cy="673765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外場人員</a:t>
            </a:r>
            <a:endParaRPr lang="zh-CN" altLang="en-US" b="1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900D98-4561-D849-AE81-C70FE69AA36D}"/>
              </a:ext>
            </a:extLst>
          </p:cNvPr>
          <p:cNvSpPr txBox="1"/>
          <p:nvPr/>
        </p:nvSpPr>
        <p:spPr>
          <a:xfrm>
            <a:off x="5930697" y="2656514"/>
            <a:ext cx="3713532" cy="8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工作簡單化</a:t>
            </a:r>
            <a:endParaRPr kumimoji="1"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  <a:p>
            <a:pPr marL="285750" indent="-285750" algn="just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降低出餐出錯機率</a:t>
            </a:r>
            <a:endParaRPr kumimoji="1"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95E0FE09-367A-7744-ACDA-5E8F17C7AE54}"/>
              </a:ext>
            </a:extLst>
          </p:cNvPr>
          <p:cNvSpPr txBox="1"/>
          <p:nvPr/>
        </p:nvSpPr>
        <p:spPr>
          <a:xfrm>
            <a:off x="5930697" y="4100857"/>
            <a:ext cx="3713532" cy="8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出餐更加快速</a:t>
            </a:r>
            <a:endParaRPr kumimoji="1"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（不需再次確認餐點內容）</a:t>
            </a:r>
            <a:endParaRPr kumimoji="1"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133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298346" y="3124729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事件表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9" name="任意多边形 18"/>
            <p:cNvSpPr/>
            <p:nvPr/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2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529881" y="1980100"/>
            <a:ext cx="9489861" cy="25024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529882" y="2644251"/>
            <a:ext cx="9489860" cy="3872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bg1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529882" y="3596689"/>
            <a:ext cx="9489860" cy="3872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718852" y="1980100"/>
            <a:ext cx="3770803" cy="387297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使用案例</a:t>
            </a:r>
            <a:endParaRPr lang="zh-CN" altLang="en-US" sz="2000" b="1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004451" y="1995923"/>
            <a:ext cx="3813253" cy="387297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事件名稱</a:t>
            </a:r>
          </a:p>
        </p:txBody>
      </p:sp>
      <p:sp>
        <p:nvSpPr>
          <p:cNvPr id="67" name="矩形 66"/>
          <p:cNvSpPr/>
          <p:nvPr/>
        </p:nvSpPr>
        <p:spPr>
          <a:xfrm>
            <a:off x="6718852" y="2646069"/>
            <a:ext cx="3770803" cy="3872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1.</a:t>
            </a:r>
            <a:r>
              <a:rPr lang="zh-TW" altLang="en-US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新增訂單</a:t>
            </a:r>
            <a:endParaRPr lang="zh-CN" altLang="en-US" dirty="0">
              <a:solidFill>
                <a:schemeClr val="tx1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998926" y="2658388"/>
            <a:ext cx="3813253" cy="3872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1.</a:t>
            </a:r>
            <a:r>
              <a:rPr lang="zh-TW" altLang="en-US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建立訂單資訊</a:t>
            </a:r>
            <a:endParaRPr lang="zh-CN" altLang="en-US" dirty="0">
              <a:solidFill>
                <a:schemeClr val="tx1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718852" y="3147570"/>
            <a:ext cx="3770803" cy="3872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2.</a:t>
            </a:r>
            <a:r>
              <a:rPr lang="zh-TW" altLang="en-US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檢視餐點</a:t>
            </a:r>
            <a:endParaRPr lang="zh-CN" altLang="en-US" dirty="0">
              <a:solidFill>
                <a:schemeClr val="tx1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998925" y="3163427"/>
            <a:ext cx="3813253" cy="3872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2.</a:t>
            </a:r>
            <a:r>
              <a:rPr lang="zh-TW" altLang="en-US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檢視餐點內容</a:t>
            </a:r>
            <a:endParaRPr lang="zh-CN" altLang="en-US" dirty="0">
              <a:solidFill>
                <a:schemeClr val="tx1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718850" y="3601863"/>
            <a:ext cx="3770803" cy="3872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3.</a:t>
            </a:r>
            <a:r>
              <a:rPr lang="zh-TW" altLang="en-US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餐點</a:t>
            </a:r>
            <a:r>
              <a:rPr lang="zh-CN" altLang="en-US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確認與否</a:t>
            </a:r>
          </a:p>
        </p:txBody>
      </p:sp>
      <p:sp>
        <p:nvSpPr>
          <p:cNvPr id="83" name="矩形 82"/>
          <p:cNvSpPr/>
          <p:nvPr/>
        </p:nvSpPr>
        <p:spPr>
          <a:xfrm>
            <a:off x="2007155" y="3629881"/>
            <a:ext cx="3813253" cy="3872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3.</a:t>
            </a:r>
            <a:r>
              <a:rPr lang="zh-TW" altLang="en-US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確認訂單資訊</a:t>
            </a:r>
            <a:endParaRPr lang="zh-CN" altLang="en-US" dirty="0">
              <a:solidFill>
                <a:schemeClr val="tx1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718850" y="4075495"/>
            <a:ext cx="3770803" cy="3872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４</a:t>
            </a:r>
            <a:r>
              <a:rPr lang="en-US" altLang="zh-TW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.</a:t>
            </a:r>
            <a:r>
              <a:rPr lang="zh-TW" altLang="en-US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影片儲存</a:t>
            </a:r>
            <a:endParaRPr lang="zh-CN" altLang="en-US" dirty="0">
              <a:solidFill>
                <a:schemeClr val="tx1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993244" y="4095221"/>
            <a:ext cx="3813253" cy="3872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4.</a:t>
            </a:r>
            <a:r>
              <a:rPr lang="zh-TW" altLang="en-US" dirty="0">
                <a:solidFill>
                  <a:schemeClr val="tx1"/>
                </a:solidFill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  <a:sym typeface="+mn-lt"/>
              </a:rPr>
              <a:t>儲存過程</a:t>
            </a:r>
            <a:endParaRPr lang="zh-CN" altLang="en-US" dirty="0">
              <a:solidFill>
                <a:schemeClr val="tx1"/>
              </a:solidFill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  <a:sym typeface="+mn-lt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55693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pFill/>
        <a:ln>
          <a:noFill/>
        </a:ln>
      </a:spPr>
      <a:bodyPr rtlCol="0" anchor="ctr"/>
      <a:lstStyle>
        <a:defPPr algn="ctr">
          <a:defRPr sz="160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423</Words>
  <Application>Microsoft Macintosh PowerPoint</Application>
  <PresentationFormat>寬螢幕</PresentationFormat>
  <Paragraphs>137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Calibri</vt:lpstr>
      <vt:lpstr>宋体</vt:lpstr>
      <vt:lpstr>Arial</vt:lpstr>
      <vt:lpstr>微軟正黑體</vt:lpstr>
      <vt:lpstr>Gen Jyuu Gothic LP Bold</vt:lpstr>
      <vt:lpstr>Calibri Light</vt:lpstr>
      <vt:lpstr>新細明體</vt:lpstr>
      <vt:lpstr>思源黑体 CN Bold</vt:lpstr>
      <vt:lpstr>Gen Jyuu Gothic LP Medium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User</cp:lastModifiedBy>
  <cp:revision>91</cp:revision>
  <dcterms:created xsi:type="dcterms:W3CDTF">2018-09-17T11:33:34Z</dcterms:created>
  <dcterms:modified xsi:type="dcterms:W3CDTF">2018-12-21T07:06:56Z</dcterms:modified>
</cp:coreProperties>
</file>